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312" r:id="rId4"/>
    <p:sldId id="276" r:id="rId5"/>
    <p:sldId id="296" r:id="rId6"/>
    <p:sldId id="297" r:id="rId7"/>
    <p:sldId id="298" r:id="rId8"/>
    <p:sldId id="319" r:id="rId9"/>
    <p:sldId id="299" r:id="rId10"/>
    <p:sldId id="300" r:id="rId11"/>
    <p:sldId id="294" r:id="rId12"/>
    <p:sldId id="277" r:id="rId13"/>
    <p:sldId id="278" r:id="rId14"/>
    <p:sldId id="279" r:id="rId15"/>
    <p:sldId id="280" r:id="rId16"/>
    <p:sldId id="281" r:id="rId17"/>
    <p:sldId id="301" r:id="rId18"/>
    <p:sldId id="306" r:id="rId19"/>
    <p:sldId id="302" r:id="rId20"/>
    <p:sldId id="303" r:id="rId21"/>
    <p:sldId id="304" r:id="rId22"/>
    <p:sldId id="305" r:id="rId23"/>
    <p:sldId id="313" r:id="rId24"/>
    <p:sldId id="314" r:id="rId25"/>
    <p:sldId id="315" r:id="rId26"/>
    <p:sldId id="316" r:id="rId27"/>
    <p:sldId id="317" r:id="rId28"/>
    <p:sldId id="318" r:id="rId29"/>
    <p:sldId id="270" r:id="rId30"/>
    <p:sldId id="271" r:id="rId31"/>
    <p:sldId id="272" r:id="rId32"/>
    <p:sldId id="310" r:id="rId33"/>
    <p:sldId id="320" r:id="rId34"/>
    <p:sldId id="322" r:id="rId35"/>
    <p:sldId id="323" r:id="rId36"/>
    <p:sldId id="324" r:id="rId37"/>
    <p:sldId id="307" r:id="rId38"/>
    <p:sldId id="308" r:id="rId39"/>
    <p:sldId id="309" r:id="rId40"/>
    <p:sldId id="266" r:id="rId41"/>
    <p:sldId id="325" r:id="rId42"/>
    <p:sldId id="326" r:id="rId43"/>
    <p:sldId id="327" r:id="rId44"/>
    <p:sldId id="328" r:id="rId45"/>
    <p:sldId id="275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-86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166FD-EAD2-2E45-8F7B-BF61ED6F710F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F3F54-CEA4-2243-9BB1-49097E8D3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fusionshox.com/distributor-login" TargetMode="External"/><Relationship Id="rId2" Type="http://schemas.openxmlformats.org/officeDocument/2006/relationships/hyperlink" Target="http://www.xfusionshox.com/distributors-service-cent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>X-FUSION 2019 Product Information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Scott Tech Seminar</a:t>
            </a:r>
            <a:endParaRPr lang="en-US" dirty="0"/>
          </a:p>
        </p:txBody>
      </p:sp>
      <p:pic>
        <p:nvPicPr>
          <p:cNvPr id="4" name="Picture 3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RLX 165/45 Service Parts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223519" y="1451429"/>
          <a:ext cx="8644709" cy="4528458"/>
        </p:xfrm>
        <a:graphic>
          <a:graphicData uri="http://schemas.openxmlformats.org/drawingml/2006/table">
            <a:tbl>
              <a:tblPr/>
              <a:tblGrid>
                <a:gridCol w="2794042"/>
                <a:gridCol w="1887312"/>
                <a:gridCol w="3237149"/>
                <a:gridCol w="726206"/>
              </a:tblGrid>
              <a:tr h="503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Scott </a:t>
                      </a:r>
                      <a:r>
                        <a:rPr lang="en-US" sz="1000" b="1" i="0" u="none" strike="noStrike" dirty="0" err="1">
                          <a:latin typeface="Verdana"/>
                        </a:rPr>
                        <a:t>trunnion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Nude Service Parts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Part Number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Description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Cost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Air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42-O2PTNU-AIR-701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02 trunnion Nude Shock Air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$4.00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Damper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42-O2PTNU-DMP-701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02 trunnion Nude Shock Damper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$5.00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Piston with Shim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42-O2PNUPISTON-601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Complete Piston with Shims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$6.00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Nude Eyelet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42-O2PTNUEYELET-701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Eyelet For All trunnion Nude Shock Sizes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$30.00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165mm Air Sleeve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42-O2PTNUSLEEVE-702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Air Sleeve for 165X45 trunnion Nude Shock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$16.00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165mm Shaft and Needle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42-O2PTNUSHAFT-702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Shaft and Needle Kit for 165X45 Nude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$8.00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165mm Body +IFP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42-O2PTNUBODY-702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Body + IFP for 165X45 trunnion Nude Shock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$8.00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Knob kits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42-O2PTNUREMOTE-701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Lock-out and rebound knob assembly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latin typeface="Verdana"/>
                        </a:rPr>
                        <a:t>$8.00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RL  165/45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Picture 6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圖片 9" descr="265244_210206_png_zoom_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95516" y="2043341"/>
            <a:ext cx="3960000" cy="30489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圖片 5" descr="265244_210206_png_zoom_3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4821601" y="2062373"/>
            <a:ext cx="3960000" cy="30299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08271" y="2200253"/>
            <a:ext cx="2337264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Spark 970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485929" y="2222027"/>
            <a:ext cx="2337264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Spark 600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RL 165/45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0348" y="2130425"/>
            <a:ext cx="7388498" cy="4078605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000000"/>
                </a:solidFill>
              </a:rPr>
              <a:t>Lock-out and rebound adjustable shock with </a:t>
            </a:r>
            <a:r>
              <a:rPr lang="en-US" dirty="0" err="1" smtClean="0">
                <a:solidFill>
                  <a:srgbClr val="000000"/>
                </a:solidFill>
              </a:rPr>
              <a:t>trunnion</a:t>
            </a:r>
            <a:r>
              <a:rPr lang="en-US" dirty="0" smtClean="0">
                <a:solidFill>
                  <a:srgbClr val="000000"/>
                </a:solidFill>
              </a:rPr>
              <a:t> mounting and 165X45 metric sizing</a:t>
            </a: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Lock-out : open and lock-out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Rebound : 6 click </a:t>
            </a:r>
          </a:p>
          <a:p>
            <a:pPr algn="l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7388498" cy="3508375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Spark 970         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Spark 600</a:t>
            </a:r>
          </a:p>
          <a:p>
            <a:pPr algn="l"/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Scott Models Using 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RL 165/45</a:t>
            </a:r>
            <a:endParaRPr lang="en-US" b="1" dirty="0"/>
          </a:p>
        </p:txBody>
      </p:sp>
      <p:pic>
        <p:nvPicPr>
          <p:cNvPr id="6" name="Picture 5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400000" flipV="1">
            <a:off x="5369782" y="3153161"/>
            <a:ext cx="4248000" cy="144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Model										Length/Stroke</a:t>
            </a:r>
          </a:p>
          <a:p>
            <a:r>
              <a:rPr lang="en-US" dirty="0" smtClean="0"/>
              <a:t>All Spark Models			 </a:t>
            </a:r>
            <a:r>
              <a:rPr lang="en-US" dirty="0"/>
              <a:t>                 </a:t>
            </a:r>
            <a:r>
              <a:rPr lang="en-US" dirty="0" smtClean="0"/>
              <a:t>165X45 </a:t>
            </a:r>
            <a:r>
              <a:rPr lang="en-US" dirty="0"/>
              <a:t> </a:t>
            </a:r>
            <a:r>
              <a:rPr lang="en-US" dirty="0" smtClean="0"/>
              <a:t>         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Size Specifications</a:t>
            </a:r>
            <a:endParaRPr lang="en-US" b="1" dirty="0"/>
          </a:p>
        </p:txBody>
      </p:sp>
      <p:pic>
        <p:nvPicPr>
          <p:cNvPr id="6" name="Picture 5" descr="Screen Shot 2015-10-15 at 1.03.31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120000">
            <a:off x="4572000" y="4303553"/>
            <a:ext cx="2419350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94462" y="4627502"/>
            <a:ext cx="1895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reducers use 10mm bolt by 20mm width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382227" y="4745787"/>
            <a:ext cx="1033499" cy="61880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10-15 at 12.42.38 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43427" r="-43427"/>
          <a:stretch>
            <a:fillRect/>
          </a:stretch>
        </p:blipFill>
        <p:spPr>
          <a:xfrm>
            <a:off x="-587812" y="569892"/>
            <a:ext cx="10308511" cy="5669280"/>
          </a:xfrm>
        </p:spPr>
      </p:pic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RL 165/45             Service Parts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19313" y="1465942"/>
          <a:ext cx="8461831" cy="4470400"/>
        </p:xfrm>
        <a:graphic>
          <a:graphicData uri="http://schemas.openxmlformats.org/drawingml/2006/table">
            <a:tbl>
              <a:tblPr/>
              <a:tblGrid>
                <a:gridCol w="2734934"/>
                <a:gridCol w="1847386"/>
                <a:gridCol w="3168668"/>
                <a:gridCol w="710843"/>
              </a:tblGrid>
              <a:tr h="558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Scott trunnion Nude Service Parts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Part Number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Description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Cost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Air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42-O2PTNU-AIR-701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02 trunnion Nude Shock Air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$4.00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Damper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42-O2PTNU-DMP-701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02 trunnion Nude Shock Damper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$5.00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Piston with Shim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42-O2PNUPISTON-601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Complete Piston with Shims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$6.00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Nude Eyelet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42-O2PTNUEYELET-701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Eyelet For All trunnion Nude Shock Sizes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$30.00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165mm Air Sleeve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42-O2PTNUSLEEVE-702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Air Sleeve for 165X45 trunnion Nude Shock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$16.00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165mm Shaft and Needle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42-O2PTNUSHAFT-702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Shaft and Needle Kit for 165X45 Nude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$8.00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165mm Body +IFP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42-O2PTNUBODY-702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Body + IFP for 165X45 trunnion Nude Shock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latin typeface="Verdana"/>
                        </a:rPr>
                        <a:t>$8.00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04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RLX  185/55</a:t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7" name="Picture 6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圖片 5" descr="Genius-75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85800" y="1672814"/>
            <a:ext cx="3384000" cy="19196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08271" y="1111703"/>
            <a:ext cx="2337264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/>
              <a:t>Genius 760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" name="圖片 13" descr="Genius-750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368117" y="1672814"/>
            <a:ext cx="3384000" cy="19449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5210164" y="1148633"/>
            <a:ext cx="3541953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100" dirty="0" smtClean="0"/>
              <a:t>Genius </a:t>
            </a:r>
            <a:r>
              <a:rPr lang="en-US" sz="3100" dirty="0" err="1" smtClean="0"/>
              <a:t>Contessa</a:t>
            </a:r>
            <a:r>
              <a:rPr lang="en-US" sz="3100" dirty="0" smtClean="0"/>
              <a:t> 730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6" name="圖片 15" descr="Genius-750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685800" y="4398821"/>
            <a:ext cx="3384000" cy="1868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855876" y="3740453"/>
            <a:ext cx="3027173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/>
              <a:t>Strike </a:t>
            </a:r>
            <a:r>
              <a:rPr lang="en-US" sz="3200" dirty="0" err="1" smtClean="0"/>
              <a:t>eRide</a:t>
            </a:r>
            <a:r>
              <a:rPr lang="en-US" sz="3200" dirty="0" smtClean="0"/>
              <a:t> 730/930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8" name="圖片 17" descr="Genius-750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5368117" y="4194629"/>
            <a:ext cx="3384000" cy="20724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4840060" y="3762869"/>
            <a:ext cx="4332982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100" dirty="0" smtClean="0"/>
              <a:t>Strike </a:t>
            </a:r>
            <a:r>
              <a:rPr lang="en-US" sz="3100" dirty="0" err="1" smtClean="0"/>
              <a:t>Contessa</a:t>
            </a:r>
            <a:r>
              <a:rPr lang="en-US" sz="3100" dirty="0" smtClean="0"/>
              <a:t> </a:t>
            </a:r>
            <a:r>
              <a:rPr lang="en-US" sz="3100" dirty="0" err="1" smtClean="0"/>
              <a:t>eRide</a:t>
            </a:r>
            <a:r>
              <a:rPr lang="en-US" sz="3100" dirty="0" smtClean="0"/>
              <a:t> 720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669" y="515260"/>
            <a:ext cx="8748486" cy="1470025"/>
          </a:xfrm>
        </p:spPr>
        <p:txBody>
          <a:bodyPr/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RLX 185/55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7388498" cy="350837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>
                <a:solidFill>
                  <a:srgbClr val="000000"/>
                </a:solidFill>
              </a:rPr>
              <a:t>Custom three-position adjustable shock with </a:t>
            </a:r>
            <a:r>
              <a:rPr lang="en-US" dirty="0" err="1" smtClean="0">
                <a:solidFill>
                  <a:srgbClr val="000000"/>
                </a:solidFill>
              </a:rPr>
              <a:t>trunnion</a:t>
            </a:r>
            <a:r>
              <a:rPr lang="en-US" dirty="0" smtClean="0">
                <a:solidFill>
                  <a:srgbClr val="000000"/>
                </a:solidFill>
              </a:rPr>
              <a:t> mounting and 185X55 metric sizing</a:t>
            </a: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Open: open compression/open air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Middle: middle compression/open air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Closed: firm compression/closed air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Rebound : 6 click </a:t>
            </a:r>
          </a:p>
          <a:p>
            <a:pPr algn="l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Uses Scott Twin Lock remote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7388498" cy="3508375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Genius 760</a:t>
            </a:r>
          </a:p>
          <a:p>
            <a:pPr algn="l"/>
            <a:r>
              <a:rPr lang="en-US" dirty="0" err="1" smtClean="0">
                <a:solidFill>
                  <a:srgbClr val="000000"/>
                </a:solidFill>
              </a:rPr>
              <a:t>Contessa</a:t>
            </a:r>
            <a:r>
              <a:rPr lang="en-US" dirty="0" smtClean="0">
                <a:solidFill>
                  <a:srgbClr val="000000"/>
                </a:solidFill>
              </a:rPr>
              <a:t> Genius 730         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Strike </a:t>
            </a:r>
            <a:r>
              <a:rPr lang="en-US" dirty="0" err="1" smtClean="0">
                <a:solidFill>
                  <a:srgbClr val="000000"/>
                </a:solidFill>
              </a:rPr>
              <a:t>eRide</a:t>
            </a:r>
            <a:r>
              <a:rPr lang="en-US" dirty="0" smtClean="0">
                <a:solidFill>
                  <a:srgbClr val="000000"/>
                </a:solidFill>
              </a:rPr>
              <a:t> 730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Strike </a:t>
            </a:r>
            <a:r>
              <a:rPr lang="en-US" dirty="0" err="1" smtClean="0">
                <a:solidFill>
                  <a:srgbClr val="000000"/>
                </a:solidFill>
              </a:rPr>
              <a:t>eRide</a:t>
            </a:r>
            <a:r>
              <a:rPr lang="en-US" dirty="0" smtClean="0">
                <a:solidFill>
                  <a:srgbClr val="000000"/>
                </a:solidFill>
              </a:rPr>
              <a:t> 930</a:t>
            </a:r>
          </a:p>
          <a:p>
            <a:pPr lvl="0"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Strike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Contessa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eRide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720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Scott Models Using 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</a:t>
            </a:r>
            <a:r>
              <a:rPr lang="en-US" b="1" smtClean="0"/>
              <a:t>Nude </a:t>
            </a:r>
            <a:r>
              <a:rPr lang="en-US" b="1" smtClean="0"/>
              <a:t>185/50</a:t>
            </a:r>
            <a:endParaRPr lang="en-US" b="1" dirty="0"/>
          </a:p>
        </p:txBody>
      </p:sp>
      <p:pic>
        <p:nvPicPr>
          <p:cNvPr id="6" name="Picture 5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400000">
            <a:off x="5295277" y="3046105"/>
            <a:ext cx="4586990" cy="1738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884" y="402317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2019 XF Scott Products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7684" y="1814293"/>
            <a:ext cx="9100457" cy="63862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Fork for below model: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59698" y="4631508"/>
            <a:ext cx="9100457" cy="63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2380343" y="2801257"/>
          <a:ext cx="3492137" cy="229035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28800"/>
                <a:gridCol w="1663337"/>
              </a:tblGrid>
              <a:tr h="572589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Fork</a:t>
                      </a:r>
                      <a:endParaRPr lang="zh-TW" altLang="en-US" b="1" dirty="0"/>
                    </a:p>
                  </a:txBody>
                  <a:tcPr anchor="ctr"/>
                </a:tc>
              </a:tr>
              <a:tr h="572589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Spark 600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Velvet RL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572589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Voltage YZ 0.1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Slant RL</a:t>
                      </a:r>
                      <a:endParaRPr lang="zh-TW" altLang="en-US" dirty="0" smtClean="0"/>
                    </a:p>
                  </a:txBody>
                  <a:tcPr anchor="ctr"/>
                </a:tc>
              </a:tr>
              <a:tr h="572589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Gambler</a:t>
                      </a:r>
                      <a:endParaRPr lang="zh-TW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RV-1</a:t>
                      </a:r>
                      <a:r>
                        <a:rPr lang="en-US" altLang="zh-TW" baseline="0" dirty="0" smtClean="0"/>
                        <a:t> HLR</a:t>
                      </a:r>
                      <a:endParaRPr lang="zh-TW" altLang="en-US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Model										Length/Stroke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Size Specifications</a:t>
            </a:r>
            <a:endParaRPr lang="en-US" b="1" dirty="0"/>
          </a:p>
        </p:txBody>
      </p:sp>
      <p:pic>
        <p:nvPicPr>
          <p:cNvPr id="6" name="Picture 5" descr="Screen Shot 2015-10-15 at 1.03.31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120000">
            <a:off x="4572000" y="4303553"/>
            <a:ext cx="2419350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94462" y="4627502"/>
            <a:ext cx="1895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All reducers use 8mm bolt by 30mm width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382227" y="4745787"/>
            <a:ext cx="1033499" cy="61880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21477" y="1237412"/>
            <a:ext cx="7388498" cy="35083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3200" dirty="0" smtClean="0"/>
              <a:t>		                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Genius 760                                     </a:t>
            </a:r>
            <a:r>
              <a:rPr lang="en-US" sz="3200" dirty="0" smtClean="0"/>
              <a:t>185X55 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Contessa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Genius 730        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Strike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eRide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730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Strike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eRide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930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Strike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Contessa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eRide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720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10-15 at 12.42.38 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43427" r="-43427"/>
          <a:stretch>
            <a:fillRect/>
          </a:stretch>
        </p:blipFill>
        <p:spPr>
          <a:xfrm>
            <a:off x="-587812" y="569892"/>
            <a:ext cx="10308511" cy="5669280"/>
          </a:xfrm>
        </p:spPr>
      </p:pic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RLX 185/55 Service Parts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90286" y="1480455"/>
          <a:ext cx="8577942" cy="4484916"/>
        </p:xfrm>
        <a:graphic>
          <a:graphicData uri="http://schemas.openxmlformats.org/drawingml/2006/table">
            <a:tbl>
              <a:tblPr/>
              <a:tblGrid>
                <a:gridCol w="2772463"/>
                <a:gridCol w="1872735"/>
                <a:gridCol w="3212148"/>
                <a:gridCol w="720596"/>
              </a:tblGrid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Scott </a:t>
                      </a:r>
                      <a:r>
                        <a:rPr lang="en-US" sz="1000" b="1" i="0" u="none" strike="noStrike" dirty="0" err="1">
                          <a:latin typeface="Verdana"/>
                        </a:rPr>
                        <a:t>trunnion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Nude Service Parts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Part Number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Description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Cost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Air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42-O2PTNU-AIR-701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02 trunnion Nude Shock Air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$4.00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Damper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42-O2PTNU-DMP-701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02 trunnion Nude Shock Damper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$5.00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Piston with Shim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42-O2PNUPISTON-601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Complete Piston with Shims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$6.00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Nude Eyelet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42-O2PTNUEYELET-701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Eyelet For All trunnion Nude Shock Sizes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$30.00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185mm Air Sleeve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42-O2PTNUSLEEVE-801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Air Sleeve for 185X55 trunnion Nude Shock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$40.00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185mm Shaft and Needle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42-O2PTNUSHAFT-801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Shaft and Needle Kit for 185X55 Nude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$16.00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185mm Body +IFP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42-O2PTNUBODY-801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Body + IFP for 185X55 trunnion Nude Shock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$8.00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Knob kits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42-O2PTNUREMOTE-701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Lock-out and rebound knob assembly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latin typeface="Verdana"/>
                        </a:rPr>
                        <a:t>$8.00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04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RLX  205/65</a:t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7" name="Picture 6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圖片 5" descr="Genius-75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606660" y="2177148"/>
            <a:ext cx="6120000" cy="3470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535216" y="1477295"/>
            <a:ext cx="2337264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/>
              <a:t>Ransom 930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669" y="515260"/>
            <a:ext cx="8748486" cy="1470025"/>
          </a:xfrm>
        </p:spPr>
        <p:txBody>
          <a:bodyPr/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RLX 205/65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7388498" cy="350837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>
                <a:solidFill>
                  <a:srgbClr val="000000"/>
                </a:solidFill>
              </a:rPr>
              <a:t>Custom three-position adjustable shock with </a:t>
            </a:r>
            <a:r>
              <a:rPr lang="en-US" dirty="0" err="1" smtClean="0">
                <a:solidFill>
                  <a:srgbClr val="000000"/>
                </a:solidFill>
              </a:rPr>
              <a:t>trunnion</a:t>
            </a:r>
            <a:r>
              <a:rPr lang="en-US" dirty="0" smtClean="0">
                <a:solidFill>
                  <a:srgbClr val="000000"/>
                </a:solidFill>
              </a:rPr>
              <a:t> mounting and 205x65 metric sizing</a:t>
            </a: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Open: open compression/open air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Middle: middle compression/open air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Closed: firm compression/closed air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Rebound : 6 click </a:t>
            </a:r>
          </a:p>
          <a:p>
            <a:pPr algn="l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Uses Scott Twin Lock remote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7388498" cy="3508375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endParaRPr lang="en-US" dirty="0" smtClean="0"/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Ransom 930</a:t>
            </a:r>
          </a:p>
          <a:p>
            <a:pPr algn="l"/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Scott Models Using 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205/65</a:t>
            </a:r>
            <a:endParaRPr lang="en-US" b="1" dirty="0"/>
          </a:p>
        </p:txBody>
      </p:sp>
      <p:pic>
        <p:nvPicPr>
          <p:cNvPr id="6" name="Picture 5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400000">
            <a:off x="5387840" y="3138669"/>
            <a:ext cx="4572000" cy="1568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Model										Length/Stroke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Size Specifications</a:t>
            </a:r>
            <a:endParaRPr lang="en-US" b="1" dirty="0"/>
          </a:p>
        </p:txBody>
      </p:sp>
      <p:pic>
        <p:nvPicPr>
          <p:cNvPr id="6" name="Picture 5" descr="Screen Shot 2015-10-15 at 1.03.31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120000">
            <a:off x="4572000" y="4303553"/>
            <a:ext cx="2419350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94462" y="4627502"/>
            <a:ext cx="1895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reducers use 8mm bolt by 30mm width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382227" y="4745787"/>
            <a:ext cx="1033499" cy="61880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21477" y="1237412"/>
            <a:ext cx="7388498" cy="3508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3200" dirty="0" smtClean="0"/>
              <a:t>		                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Ransom 930                                   </a:t>
            </a:r>
            <a:r>
              <a:rPr lang="en-US" sz="3200" dirty="0" smtClean="0"/>
              <a:t>205X65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10-15 at 12.42.38 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43427" r="-43427"/>
          <a:stretch>
            <a:fillRect/>
          </a:stretch>
        </p:blipFill>
        <p:spPr>
          <a:xfrm>
            <a:off x="-587812" y="569892"/>
            <a:ext cx="10308511" cy="5669280"/>
          </a:xfrm>
        </p:spPr>
      </p:pic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RLX 185/85 Service Parts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90286" y="1480455"/>
          <a:ext cx="8577942" cy="4484916"/>
        </p:xfrm>
        <a:graphic>
          <a:graphicData uri="http://schemas.openxmlformats.org/drawingml/2006/table">
            <a:tbl>
              <a:tblPr/>
              <a:tblGrid>
                <a:gridCol w="2772463"/>
                <a:gridCol w="1872735"/>
                <a:gridCol w="3212148"/>
                <a:gridCol w="720596"/>
              </a:tblGrid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latin typeface="Verdana"/>
                        </a:rPr>
                        <a:t>Scott </a:t>
                      </a:r>
                      <a:r>
                        <a:rPr lang="en-US" sz="1000" b="1" i="0" u="none" strike="noStrike" dirty="0" err="1">
                          <a:latin typeface="Verdana"/>
                        </a:rPr>
                        <a:t>trunnion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 Nude Service Parts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Part Number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Description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Cost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Air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42-O2PTNU-AIR-701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02 trunnion Nude Shock Air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$4.00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Damper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42-O2PTNU-DMP-701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02 trunnion Nude Shock Damper Seal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$5.00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Piston with Shim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42-O2PNUPISTON-601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Complete Piston with Shims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$6.00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Nude Eyelet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42-O2PTNUEYELET-701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Eyelet For All trunnion Nude Shock Sizes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$30.00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Verdana"/>
                        </a:rPr>
                        <a:t>205mm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Air Sleeve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42-O2PTNUSLEEVE-901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Air Sleeve for 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205X65 </a:t>
                      </a:r>
                      <a:r>
                        <a:rPr lang="en-US" sz="1000" b="0" i="0" u="none" strike="noStrike" dirty="0" err="1">
                          <a:latin typeface="Verdana"/>
                        </a:rPr>
                        <a:t>trunnion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 Nude Shock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$40.00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Verdana"/>
                        </a:rPr>
                        <a:t>205mm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Shaft and Needle Kit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42-O2PTNUSHAFT-901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Shaft and Needle Kit for 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205X65 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Nude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$16.00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Verdana"/>
                        </a:rPr>
                        <a:t>205mm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Body +IFP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42-O2PTNUBODY-901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Body + IFP for 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205X65 </a:t>
                      </a:r>
                      <a:r>
                        <a:rPr lang="en-US" sz="1000" b="0" i="0" u="none" strike="noStrike" dirty="0" err="1">
                          <a:latin typeface="Verdana"/>
                        </a:rPr>
                        <a:t>trunnion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 Nude Shock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latin typeface="Verdana"/>
                        </a:rPr>
                        <a:t>$8.00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Verdana"/>
                        </a:rPr>
                        <a:t>Knob kits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42-O2PTNUREMOTE-701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Verdana"/>
                        </a:rPr>
                        <a:t>Lock-out and rebound knob assembly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latin typeface="Verdana"/>
                        </a:rPr>
                        <a:t>$8.00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Voltage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907086" y="2244396"/>
            <a:ext cx="7200000" cy="4008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4980"/>
            <a:ext cx="7772400" cy="1470025"/>
          </a:xfrm>
        </p:spPr>
        <p:txBody>
          <a:bodyPr/>
          <a:lstStyle/>
          <a:p>
            <a:r>
              <a:rPr lang="en-US" b="1" dirty="0" smtClean="0"/>
              <a:t>RV-1 HLR Fork  &amp;                          Vector R rear shock</a:t>
            </a:r>
            <a:endParaRPr lang="en-US" b="1" dirty="0"/>
          </a:p>
        </p:txBody>
      </p:sp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38454" y="1695005"/>
            <a:ext cx="2337264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/>
              <a:t>Gambler 730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884" y="402317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2019 XF Scott Products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202" y="1886850"/>
            <a:ext cx="9100457" cy="63862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Rear shock for below model: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85800" y="2688036"/>
          <a:ext cx="8167914" cy="2834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43000"/>
                <a:gridCol w="2438400"/>
                <a:gridCol w="1567543"/>
                <a:gridCol w="1465943"/>
                <a:gridCol w="1553028"/>
              </a:tblGrid>
              <a:tr h="53956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N/A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err="1" smtClean="0"/>
                        <a:t>Contessa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/>
                        <a:t>E-Ride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err="1" smtClean="0"/>
                        <a:t>Contessa</a:t>
                      </a:r>
                      <a:r>
                        <a:rPr lang="en-US" altLang="zh-TW" b="1" dirty="0" smtClean="0"/>
                        <a:t>        E-Ride</a:t>
                      </a:r>
                      <a:endParaRPr lang="zh-TW" altLang="en-US" b="1" dirty="0" smtClean="0"/>
                    </a:p>
                  </a:txBody>
                  <a:tcPr/>
                </a:tc>
              </a:tr>
              <a:tr h="308320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Spark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RLX/O2pro RL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08320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Genius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08320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Ransom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08320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Strike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08320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Axis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O2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Nude RLX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08320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Gambler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Vector 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259698" y="4631508"/>
            <a:ext cx="9100457" cy="63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1680482"/>
            <a:ext cx="7740469" cy="3834946"/>
          </a:xfrm>
        </p:spPr>
        <p:txBody>
          <a:bodyPr>
            <a:normAutofit fontScale="92500" lnSpcReduction="10000"/>
          </a:bodyPr>
          <a:lstStyle/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200mm travel, 36mm stanchion tubes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High/Low speed compression adjustable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Rebound adjustable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Coil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1-1/8 steer and 20x110mm axle(non Boost)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Custom decals for Scott</a:t>
            </a: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660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/>
              <a:t>RV-1 HLR Fork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Features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0258" y="1379533"/>
            <a:ext cx="1440000" cy="442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5-10-15 at 12.43.15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426973" y="378302"/>
            <a:ext cx="4354830" cy="5703570"/>
          </a:xfrm>
          <a:prstGeom prst="rect">
            <a:avLst/>
          </a:prstGeom>
        </p:spPr>
      </p:pic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RV-1 HLR Service Parts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4" name="Picture 3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3403" y="1019743"/>
          <a:ext cx="8288711" cy="5399898"/>
        </p:xfrm>
        <a:graphic>
          <a:graphicData uri="http://schemas.openxmlformats.org/drawingml/2006/table">
            <a:tbl>
              <a:tblPr/>
              <a:tblGrid>
                <a:gridCol w="3629583"/>
                <a:gridCol w="1814792"/>
                <a:gridCol w="2844336"/>
              </a:tblGrid>
              <a:tr h="385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latin typeface="Verdana"/>
                        </a:rPr>
                        <a:t>RV-1 HLR Service Parts</a:t>
                      </a:r>
                      <a:endParaRPr lang="en-US" sz="10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Verdana"/>
                        </a:rPr>
                        <a:t>Part Number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Verdana"/>
                        </a:rPr>
                        <a:t>Cost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RV1 short crown/</a:t>
                      </a:r>
                      <a:r>
                        <a:rPr lang="en-US" sz="1000" b="0" i="0" u="none" strike="noStrike" dirty="0" err="1" smtClean="0">
                          <a:latin typeface="Verdana"/>
                        </a:rPr>
                        <a:t>steerer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/assembly Matte black 1 1/8th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42-SSFRVB0-CSU-601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$40.00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RV-1/Metric Flat 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Black Lower 20mm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42-SSFMT00-LEG-501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$86.67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RV1 200mm Soft Spring: Red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42-RV1SSPRING-401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Verdana"/>
                        </a:rPr>
                        <a:t>$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12.00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RV1 200mm Soft Spring: Green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42-RV1SSPRING-402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Verdana"/>
                        </a:rPr>
                        <a:t>$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12.00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RV1 200mm Soft Spring: Blue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42-RV1SSPRING-403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Verdana"/>
                        </a:rPr>
                        <a:t>$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12.00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RV1 200mm Soft </a:t>
                      </a:r>
                      <a:r>
                        <a:rPr lang="en-US" sz="1000" b="0" i="0" u="none" strike="noStrike" dirty="0" err="1" smtClean="0">
                          <a:latin typeface="Verdana"/>
                        </a:rPr>
                        <a:t>Spring:Orange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42-RV1SSPRING-404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Verdana"/>
                        </a:rPr>
                        <a:t>$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12.00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RV1 200mm Soft Spring: White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42-RV1SSPRING-405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Verdana"/>
                        </a:rPr>
                        <a:t>$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12.00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RV1 </a:t>
                      </a:r>
                      <a:r>
                        <a:rPr lang="en-US" sz="1000" b="0" i="0" u="none" strike="noStrike" dirty="0" err="1" smtClean="0">
                          <a:latin typeface="Verdana"/>
                        </a:rPr>
                        <a:t>Roughcut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 HLR Damper Cartridge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42-SSFDRVHLR-200-601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$140.00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36mm Lower Leg/Casting Seal Kit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42-SSFVG00-LEG-301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Verdana"/>
                        </a:rPr>
                        <a:t>$7.00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34/36 </a:t>
                      </a:r>
                      <a:r>
                        <a:rPr lang="en-US" sz="1000" b="0" i="0" u="none" strike="noStrike" dirty="0" err="1" smtClean="0">
                          <a:latin typeface="Verdana"/>
                        </a:rPr>
                        <a:t>Roughcut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 Compression Knob Kit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42-SSFSWHL-KNOB-601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$10.00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RV-1/Metric </a:t>
                      </a:r>
                      <a:r>
                        <a:rPr lang="en-US" sz="1000" b="0" i="0" u="none" strike="noStrike" dirty="0" err="1" smtClean="0">
                          <a:latin typeface="Verdana"/>
                        </a:rPr>
                        <a:t>Roughcut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 Rebound Knob Kit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42-SSFMTR0-KNOB-601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$8.00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RV-1 </a:t>
                      </a:r>
                      <a:r>
                        <a:rPr lang="en-US" sz="1000" b="0" i="0" u="none" strike="noStrike" dirty="0" err="1" smtClean="0">
                          <a:latin typeface="Verdana"/>
                        </a:rPr>
                        <a:t>Roughcut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 HLR Bladder Rubber Kits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42-SSFDRVHLR-DMP-601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$12.00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RV1&amp;Metric Brake hose guide kit with screw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42-SSFRV00-GUIDE-401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Verdana"/>
                        </a:rPr>
                        <a:t>$4.00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669" y="515260"/>
            <a:ext cx="8748486" cy="1470025"/>
          </a:xfrm>
        </p:spPr>
        <p:txBody>
          <a:bodyPr/>
          <a:lstStyle/>
          <a:p>
            <a:r>
              <a:rPr lang="en-US" b="1" dirty="0" smtClean="0"/>
              <a:t>Vector R rear shock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714" y="1678800"/>
            <a:ext cx="7388498" cy="3508375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000000"/>
                </a:solidFill>
              </a:rPr>
              <a:t>Rebound adjustable shock with standard mounting and 240x76 sizing</a:t>
            </a: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algn="l"/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6091770" y="2970472"/>
            <a:ext cx="3960000" cy="13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Model										Length/Stroke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Size Specifications</a:t>
            </a:r>
            <a:endParaRPr lang="en-US" b="1" dirty="0"/>
          </a:p>
        </p:txBody>
      </p:sp>
      <p:pic>
        <p:nvPicPr>
          <p:cNvPr id="6" name="Picture 5" descr="Screen Shot 2015-10-15 at 1.03.31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120000">
            <a:off x="4572000" y="4303553"/>
            <a:ext cx="2419350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21477" y="4441264"/>
            <a:ext cx="26739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reducers use 8mm bolt by 22.2mm width at top            59.94mm width at bottom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382227" y="4745787"/>
            <a:ext cx="1033499" cy="61880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21477" y="1237412"/>
            <a:ext cx="7388498" cy="3508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3200" dirty="0" smtClean="0"/>
              <a:t>		                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Gambler 730                              240X76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10-15 at 12.42.38 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43427" r="-43427"/>
          <a:stretch>
            <a:fillRect/>
          </a:stretch>
        </p:blipFill>
        <p:spPr>
          <a:xfrm>
            <a:off x="-587812" y="569892"/>
            <a:ext cx="10308511" cy="5669280"/>
          </a:xfrm>
        </p:spPr>
      </p:pic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Vector R Service Parts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90286" y="1480455"/>
          <a:ext cx="8577942" cy="1993296"/>
        </p:xfrm>
        <a:graphic>
          <a:graphicData uri="http://schemas.openxmlformats.org/drawingml/2006/table">
            <a:tbl>
              <a:tblPr/>
              <a:tblGrid>
                <a:gridCol w="2772463"/>
                <a:gridCol w="1872735"/>
                <a:gridCol w="3212148"/>
                <a:gridCol w="720596"/>
              </a:tblGrid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smtClean="0">
                          <a:latin typeface="Verdana"/>
                        </a:rPr>
                        <a:t>Vector R  Service </a:t>
                      </a:r>
                      <a:r>
                        <a:rPr lang="en-US" sz="1000" b="1" i="0" u="none" strike="noStrike" dirty="0">
                          <a:latin typeface="Verdana"/>
                        </a:rPr>
                        <a:t>Parts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Part Number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Description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Cost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Vector DAMPING SEAL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42-VT Series-Dmp-101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Vector HLR/RC DAMPING SEAL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 smtClean="0">
                          <a:latin typeface="Verdana"/>
                        </a:rPr>
                        <a:t>$5.00</a:t>
                      </a:r>
                      <a:endParaRPr lang="en-US" altLang="zh-TW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Vector Shaft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42-VTSHAF-240-201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Vector Shaft sub-assembly 240mm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 smtClean="0">
                          <a:latin typeface="Verdana"/>
                        </a:rPr>
                        <a:t>$6.00</a:t>
                      </a:r>
                      <a:endParaRPr lang="en-US" altLang="zh-TW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3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Vector </a:t>
                      </a:r>
                      <a:r>
                        <a:rPr lang="en-US" sz="1000" b="0" i="0" u="none" strike="noStrike" dirty="0" err="1" smtClean="0">
                          <a:latin typeface="Verdana"/>
                        </a:rPr>
                        <a:t>EyeLet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 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42-VTEYE-201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Verdana"/>
                        </a:rPr>
                        <a:t>Vector </a:t>
                      </a:r>
                      <a:r>
                        <a:rPr lang="en-US" sz="1000" b="0" i="0" u="none" strike="noStrike" dirty="0" err="1" smtClean="0">
                          <a:latin typeface="Verdana"/>
                        </a:rPr>
                        <a:t>EyeLet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 Rebound side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latin typeface="Verdana"/>
                        </a:rPr>
                        <a:t>$6.00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Voltage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59890" y="2223818"/>
            <a:ext cx="6156000" cy="36252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7244"/>
            <a:ext cx="7772400" cy="1470025"/>
          </a:xfrm>
        </p:spPr>
        <p:txBody>
          <a:bodyPr/>
          <a:lstStyle/>
          <a:p>
            <a:r>
              <a:rPr lang="en-US" b="1" dirty="0" smtClean="0"/>
              <a:t>Slant RL</a:t>
            </a:r>
            <a:endParaRPr lang="en-US" b="1" dirty="0"/>
          </a:p>
        </p:txBody>
      </p:sp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169822" y="1755557"/>
            <a:ext cx="2337264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/>
              <a:t>Voltage YZ 0.1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圖片 6" descr="scott metric r.tif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7251276" y="1912715"/>
            <a:ext cx="996536" cy="3936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30425"/>
            <a:ext cx="8074298" cy="3508375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100mm travel, 34mm stanchion tubes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Air spring/compression/rebound adjustable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New closed RL damper cartridge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Tapered steer and 15mm axle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Custom decals for Scott</a:t>
            </a: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660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Slant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RL Features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5-10-15 at 12.43.15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426973" y="378302"/>
            <a:ext cx="4354830" cy="5703570"/>
          </a:xfrm>
          <a:prstGeom prst="rect">
            <a:avLst/>
          </a:prstGeom>
        </p:spPr>
      </p:pic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9148"/>
            <a:ext cx="7772400" cy="8775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RLX  165/45</a:t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7" name="Picture 6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774750" y="964669"/>
            <a:ext cx="2552326" cy="384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dirty="0" smtClean="0">
                <a:latin typeface="+mj-ea"/>
                <a:ea typeface="+mj-ea"/>
              </a:rPr>
              <a:t>Spark </a:t>
            </a:r>
            <a:r>
              <a:rPr lang="en-US" dirty="0" err="1" smtClean="0">
                <a:latin typeface="+mj-ea"/>
                <a:ea typeface="+mj-ea"/>
              </a:rPr>
              <a:t>eRide</a:t>
            </a:r>
            <a:r>
              <a:rPr lang="en-US" dirty="0" smtClean="0">
                <a:latin typeface="+mj-ea"/>
                <a:ea typeface="+mj-ea"/>
              </a:rPr>
              <a:t> 930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62506" y="792523"/>
            <a:ext cx="2337264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Spark 960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77020" y="5768374"/>
            <a:ext cx="3233057" cy="440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err="1" smtClean="0">
                <a:latin typeface="+mj-lt"/>
              </a:rPr>
              <a:t>Contessa</a:t>
            </a:r>
            <a:r>
              <a:rPr lang="en-US" sz="2000" dirty="0" smtClean="0">
                <a:latin typeface="+mj-lt"/>
              </a:rPr>
              <a:t> Spark930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161288" y="3315338"/>
            <a:ext cx="2368987" cy="1006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000" dirty="0" err="1" smtClean="0">
                <a:latin typeface="+mj-lt"/>
                <a:ea typeface="+mj-ea"/>
                <a:cs typeface="+mj-cs"/>
              </a:rPr>
              <a:t>Contessa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Spark                    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eRide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710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7366" y="3439879"/>
            <a:ext cx="3233057" cy="440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latin typeface="+mj-lt"/>
              </a:rPr>
              <a:t>Axis </a:t>
            </a:r>
            <a:r>
              <a:rPr lang="en-US" sz="2000" dirty="0" err="1" smtClean="0">
                <a:latin typeface="+mj-lt"/>
              </a:rPr>
              <a:t>eRide</a:t>
            </a:r>
            <a:r>
              <a:rPr lang="en-US" sz="2000" dirty="0" smtClean="0">
                <a:latin typeface="+mj-lt"/>
              </a:rPr>
              <a:t> EVO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" name="圖片 18" descr="265244_210206_png_zoom_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998862" y="1378321"/>
            <a:ext cx="2880000" cy="16249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圖片 19" descr="265244_210206_png_zoom_3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186322" y="1320265"/>
            <a:ext cx="2880000" cy="16830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圖片 20" descr="265244_210206_png_zoom_3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5215350" y="4098245"/>
            <a:ext cx="2880000" cy="16110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圖片 21" descr="265244_210206_png_zoom_3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998862" y="4098245"/>
            <a:ext cx="2880000" cy="16110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Slant RL Service Parts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4" name="Picture 3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93913" y="1132125"/>
          <a:ext cx="8471159" cy="5076904"/>
        </p:xfrm>
        <a:graphic>
          <a:graphicData uri="http://schemas.openxmlformats.org/drawingml/2006/table">
            <a:tbl>
              <a:tblPr/>
              <a:tblGrid>
                <a:gridCol w="4873173"/>
                <a:gridCol w="2541092"/>
                <a:gridCol w="1056894"/>
              </a:tblGrid>
              <a:tr h="37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 smtClean="0">
                          <a:latin typeface="Verdana"/>
                        </a:rPr>
                        <a:t>Slant Service</a:t>
                      </a:r>
                      <a:r>
                        <a:rPr lang="en-US" sz="1000" b="1" i="0" u="sng" strike="noStrike" baseline="0" dirty="0" smtClean="0">
                          <a:latin typeface="Verdana"/>
                        </a:rPr>
                        <a:t> Part</a:t>
                      </a:r>
                      <a:r>
                        <a:rPr lang="en-US" sz="1000" b="1" i="0" u="sng" strike="noStrike" dirty="0" smtClean="0">
                          <a:latin typeface="Verdana"/>
                        </a:rPr>
                        <a:t>s</a:t>
                      </a:r>
                      <a:endParaRPr lang="en-US" sz="1000" b="1" i="0" u="sng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Part Number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Cost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7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34mm Lower Leg/Casting Seal Kit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42-SSFTC00-LEG-301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latin typeface="Verdana"/>
                        </a:rPr>
                        <a:t>$7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34mm RL2 Damper Seal Kit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42-SSFDSWRL-DMP-801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34mm Air spring Seal Kit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42-SSFTCRL-AIR-301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34mm 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Lockout Knob Kit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42-SSFSWL0-KNOB-601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34 rebound Knob Kit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42-SSFSWR0-KNOB-601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32/34 Air Knob Kit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42-SSFVT00-KNOB-303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Brake hose guide kit with screw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42-SSFVT00-GUIDE-301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15mm axle kits 1.5 Thread Lock X-15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42-SSFQ15100-140-401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34mm RL Damper Cartridge for Slant/Sweep/McQueen 160mm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42-SSFDSWRL-160-801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Slant crown/</a:t>
                      </a:r>
                      <a:r>
                        <a:rPr lang="en-US" sz="1000" b="0" i="0" u="none" strike="noStrike" dirty="0" err="1">
                          <a:latin typeface="Verdana"/>
                        </a:rPr>
                        <a:t>steerer</a:t>
                      </a:r>
                      <a:r>
                        <a:rPr lang="en-US" sz="1000" b="0" i="0" u="none" strike="noStrike" dirty="0">
                          <a:latin typeface="Verdana"/>
                        </a:rPr>
                        <a:t>/assembly Flat black tapered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42-SSFSN00-CSU-803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Arial"/>
                        </a:rPr>
                        <a:t>$80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Slant  Flat Black 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15mm lower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42-SSFSNQ0-LEG-803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latin typeface="Arial"/>
                        </a:rPr>
                        <a:t>$80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Voltage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907086" y="2598057"/>
            <a:ext cx="5760000" cy="3159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7244"/>
            <a:ext cx="7772400" cy="1470025"/>
          </a:xfrm>
        </p:spPr>
        <p:txBody>
          <a:bodyPr/>
          <a:lstStyle/>
          <a:p>
            <a:r>
              <a:rPr lang="en-US" b="1" dirty="0" smtClean="0"/>
              <a:t>Velvet RL</a:t>
            </a:r>
            <a:endParaRPr lang="en-US" b="1" dirty="0"/>
          </a:p>
        </p:txBody>
      </p:sp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169822" y="1755557"/>
            <a:ext cx="2337264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/>
              <a:t>Spark 600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5400000">
            <a:off x="5813656" y="2644915"/>
            <a:ext cx="4212000" cy="107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30425"/>
            <a:ext cx="8074298" cy="3508375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100mm travel, 32mm stanchion tubes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Special negative coil spring for kid bike 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Air spring/compression/rebound adjustable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1-1/8 steer and 9mm drop out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Custom decals for Scott</a:t>
            </a: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660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Velvet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RL Features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5-10-15 at 12.43.15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426973" y="378302"/>
            <a:ext cx="4354830" cy="5703570"/>
          </a:xfrm>
          <a:prstGeom prst="rect">
            <a:avLst/>
          </a:prstGeom>
        </p:spPr>
      </p:pic>
      <p:pic>
        <p:nvPicPr>
          <p:cNvPr id="8" name="Picture 7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Velvet RL Service Parts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4" name="Picture 3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93913" y="1132125"/>
          <a:ext cx="8471159" cy="4632336"/>
        </p:xfrm>
        <a:graphic>
          <a:graphicData uri="http://schemas.openxmlformats.org/drawingml/2006/table">
            <a:tbl>
              <a:tblPr/>
              <a:tblGrid>
                <a:gridCol w="4873173"/>
                <a:gridCol w="2541092"/>
                <a:gridCol w="1056894"/>
              </a:tblGrid>
              <a:tr h="37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 smtClean="0">
                          <a:latin typeface="Verdana"/>
                        </a:rPr>
                        <a:t>Velvet Service Parts</a:t>
                      </a:r>
                      <a:endParaRPr lang="en-US" sz="1000" b="1" i="0" u="sng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Verdana"/>
                        </a:rPr>
                        <a:t>Part Number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Cost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7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32mm Lower Leg/Casting Seal Kit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442-SSFVT00-LEG-301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latin typeface="Verdana"/>
                        </a:rPr>
                        <a:t>$7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32mm RL2 Damper Seal Kit(2 pieces damper)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442-SSFCVTRL-DMP-301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32mm Air spring Seal Kit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42-SSFCVTRL-AIR-301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32 Lockout Knob Kit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42-SSFSDL0-KNOB-601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32 rebound Knob Kit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42-SSFSDR0-KNOB-601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32/34 Air Knob Kit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42-SSFVT00-KNOB-303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Verdana"/>
                        </a:rPr>
                        <a:t>Brake hose guide kit with screw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Verdana"/>
                        </a:rPr>
                        <a:t>42-SSFVT00-GUIDE-301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>
                          <a:latin typeface="Verdana"/>
                        </a:rPr>
                        <a:t>$4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32mm RL Damper Upper &amp; Lower Half(2018 VT/ST/SD/X32)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42-SSFDSTRL-140-601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 smtClean="0">
                          <a:latin typeface="Verdana"/>
                        </a:rPr>
                        <a:t>$55</a:t>
                      </a:r>
                      <a:endParaRPr lang="en-US" altLang="zh-TW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Velvet crown/</a:t>
                      </a:r>
                      <a:r>
                        <a:rPr lang="en-US" sz="1000" b="0" i="0" u="none" strike="noStrike" dirty="0" err="1" smtClean="0">
                          <a:latin typeface="Verdana"/>
                        </a:rPr>
                        <a:t>steerer</a:t>
                      </a:r>
                      <a:r>
                        <a:rPr lang="en-US" sz="1000" b="0" i="0" u="none" strike="noStrike" dirty="0" smtClean="0">
                          <a:latin typeface="Verdana"/>
                        </a:rPr>
                        <a:t>/assembly Flat black 1 1/8th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42-SSFVT00-CSU-801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 smtClean="0">
                          <a:latin typeface="Arial"/>
                        </a:rPr>
                        <a:t>$66.67</a:t>
                      </a:r>
                      <a:endParaRPr lang="en-US" altLang="zh-TW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Velvet  Flat Black 9mm lower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Verdana"/>
                        </a:rPr>
                        <a:t>42-SSFVT00-LEG-803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 smtClean="0">
                          <a:latin typeface="Arial"/>
                        </a:rPr>
                        <a:t>$66.67</a:t>
                      </a:r>
                      <a:endParaRPr lang="en-US" altLang="zh-TW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International Service Centers</a:t>
            </a:r>
          </a:p>
          <a:p>
            <a:r>
              <a:rPr lang="en-US" dirty="0" smtClean="0">
                <a:hlinkClick r:id="rId2"/>
              </a:rPr>
              <a:t>http://www.xfusionshox.com/distributors-service-centers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Complete Product Drawings</a:t>
            </a:r>
          </a:p>
          <a:p>
            <a:r>
              <a:rPr lang="en-US" dirty="0" smtClean="0">
                <a:hlinkClick r:id="rId3"/>
              </a:rPr>
              <a:t>http://www.xfusionshox.com/distributor-login</a:t>
            </a:r>
            <a:endParaRPr lang="en-US" dirty="0" smtClean="0"/>
          </a:p>
          <a:p>
            <a:r>
              <a:rPr lang="en-US" dirty="0" smtClean="0"/>
              <a:t>User: dist</a:t>
            </a:r>
          </a:p>
          <a:p>
            <a:r>
              <a:rPr lang="en-US" dirty="0" smtClean="0"/>
              <a:t>Password: </a:t>
            </a:r>
            <a:r>
              <a:rPr lang="en-US" dirty="0" err="1" smtClean="0"/>
              <a:t>xfdist</a:t>
            </a:r>
            <a:endParaRPr lang="en-US" dirty="0"/>
          </a:p>
        </p:txBody>
      </p:sp>
      <p:pic>
        <p:nvPicPr>
          <p:cNvPr id="4" name="Picture 3" descr="Screen Shot 2015-10-15 at 1.06.20 AM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669" y="515260"/>
            <a:ext cx="8748486" cy="1470025"/>
          </a:xfrm>
        </p:spPr>
        <p:txBody>
          <a:bodyPr/>
          <a:lstStyle/>
          <a:p>
            <a:r>
              <a:rPr lang="en-US" b="1" dirty="0" smtClean="0"/>
              <a:t>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RLX 165/45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7388498" cy="350837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>
                <a:solidFill>
                  <a:srgbClr val="000000"/>
                </a:solidFill>
              </a:rPr>
              <a:t>Custom three-position adjustable shock with </a:t>
            </a:r>
            <a:r>
              <a:rPr lang="en-US" dirty="0" err="1" smtClean="0">
                <a:solidFill>
                  <a:srgbClr val="000000"/>
                </a:solidFill>
              </a:rPr>
              <a:t>trunnion</a:t>
            </a:r>
            <a:r>
              <a:rPr lang="en-US" dirty="0" smtClean="0">
                <a:solidFill>
                  <a:srgbClr val="000000"/>
                </a:solidFill>
              </a:rPr>
              <a:t> mounting and 165X45 metric sizing</a:t>
            </a: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Open: open compression/open air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Middle: middle compression/open air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Closed: firm compression/closed air spring</a:t>
            </a: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Rebound : 6 click </a:t>
            </a:r>
          </a:p>
          <a:p>
            <a:pPr algn="l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Uses Scott Twin Lock remote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7388498" cy="3508375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Spark 960</a:t>
            </a:r>
          </a:p>
          <a:p>
            <a:pPr algn="l"/>
            <a:r>
              <a:rPr lang="en-US" dirty="0" err="1" smtClean="0">
                <a:solidFill>
                  <a:srgbClr val="000000"/>
                </a:solidFill>
              </a:rPr>
              <a:t>Contessa</a:t>
            </a:r>
            <a:r>
              <a:rPr lang="en-US" dirty="0" smtClean="0">
                <a:solidFill>
                  <a:srgbClr val="000000"/>
                </a:solidFill>
              </a:rPr>
              <a:t> Spark 930     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Spark E-Ride 930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Axis E-Ride EVO</a:t>
            </a:r>
          </a:p>
          <a:p>
            <a:pPr algn="l"/>
            <a:r>
              <a:rPr lang="en-US" dirty="0" err="1" smtClean="0">
                <a:solidFill>
                  <a:srgbClr val="000000"/>
                </a:solidFill>
              </a:rPr>
              <a:t>Contessa</a:t>
            </a:r>
            <a:r>
              <a:rPr lang="en-US" dirty="0" smtClean="0">
                <a:solidFill>
                  <a:srgbClr val="000000"/>
                </a:solidFill>
              </a:rPr>
              <a:t> Spark E-Ride 710</a:t>
            </a:r>
          </a:p>
          <a:p>
            <a:pPr algn="l"/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Scott Models Using 02 Pro </a:t>
            </a:r>
            <a:r>
              <a:rPr lang="en-US" b="1" dirty="0" err="1" smtClean="0"/>
              <a:t>Trunnion</a:t>
            </a:r>
            <a:r>
              <a:rPr lang="en-US" b="1" dirty="0" smtClean="0"/>
              <a:t> Nude 165/45</a:t>
            </a:r>
            <a:endParaRPr lang="en-US" b="1" dirty="0"/>
          </a:p>
        </p:txBody>
      </p:sp>
      <p:pic>
        <p:nvPicPr>
          <p:cNvPr id="6" name="Picture 5" descr="Screen Shot 2015-10-15 at 1.06.20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reen Shot 2016-10-05 at 3.09.57 P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5400000">
            <a:off x="4947375" y="3017513"/>
            <a:ext cx="4781598" cy="16014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Model										Length/Stroke</a:t>
            </a:r>
          </a:p>
          <a:p>
            <a:pPr>
              <a:buNone/>
            </a:pPr>
            <a:r>
              <a:rPr lang="en-US" dirty="0" smtClean="0"/>
              <a:t>                                   		 </a:t>
            </a:r>
            <a:r>
              <a:rPr lang="en-US" dirty="0"/>
              <a:t>                 </a:t>
            </a:r>
            <a:r>
              <a:rPr lang="en-US" dirty="0" smtClean="0"/>
              <a:t>165X45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Size Specifications</a:t>
            </a:r>
            <a:endParaRPr lang="en-US" b="1" dirty="0"/>
          </a:p>
        </p:txBody>
      </p:sp>
      <p:pic>
        <p:nvPicPr>
          <p:cNvPr id="6" name="Picture 5" descr="Screen Shot 2015-10-15 at 1.03.31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120000">
            <a:off x="4949372" y="4164266"/>
            <a:ext cx="2419350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071834" y="4488215"/>
            <a:ext cx="1895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reducers use 10mm bolt by 20mm width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759599" y="4606500"/>
            <a:ext cx="1033499" cy="61880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29770" y="1233714"/>
            <a:ext cx="7388498" cy="25217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Spark 960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Contessa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Spark 930    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Model										Length/Stroke</a:t>
            </a:r>
          </a:p>
          <a:p>
            <a:pPr>
              <a:buNone/>
            </a:pPr>
            <a:r>
              <a:rPr lang="en-US" dirty="0" smtClean="0"/>
              <a:t>                                   		 </a:t>
            </a:r>
            <a:r>
              <a:rPr lang="en-US" dirty="0"/>
              <a:t>                 </a:t>
            </a:r>
            <a:r>
              <a:rPr lang="en-US" dirty="0" smtClean="0"/>
              <a:t>165X45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Size Specifications</a:t>
            </a:r>
            <a:endParaRPr lang="en-US" b="1" dirty="0"/>
          </a:p>
        </p:txBody>
      </p:sp>
      <p:pic>
        <p:nvPicPr>
          <p:cNvPr id="6" name="Picture 5" descr="Screen Shot 2015-10-15 at 1.03.31 AM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120000">
            <a:off x="4949372" y="4164266"/>
            <a:ext cx="2419350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071834" y="4488215"/>
            <a:ext cx="1895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reducers use 8mm bolt by 30mm width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759599" y="4606500"/>
            <a:ext cx="1033499" cy="61880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29770" y="1233714"/>
            <a:ext cx="7388498" cy="2930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Spark E-Ride 930 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Axis E-Ride EVO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800" dirty="0" err="1" smtClean="0">
                <a:solidFill>
                  <a:srgbClr val="000000"/>
                </a:solidFill>
              </a:rPr>
              <a:t>Contessa</a:t>
            </a:r>
            <a:r>
              <a:rPr lang="en-US" sz="2800" dirty="0" smtClean="0">
                <a:solidFill>
                  <a:srgbClr val="000000"/>
                </a:solidFill>
              </a:rPr>
              <a:t> Spark E-Ride 710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10-15 at 12.42.38 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43427" r="-43427"/>
          <a:stretch>
            <a:fillRect/>
          </a:stretch>
        </p:blipFill>
        <p:spPr>
          <a:xfrm>
            <a:off x="-587812" y="569892"/>
            <a:ext cx="10308511" cy="5669280"/>
          </a:xfrm>
        </p:spPr>
      </p:pic>
      <p:pic>
        <p:nvPicPr>
          <p:cNvPr id="5" name="Picture 4" descr="Screen Shot 2015-10-15 at 1.06.20 AM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72480" y="6209030"/>
            <a:ext cx="3271520" cy="6489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9" y="0"/>
            <a:ext cx="9144000" cy="20732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1387</Words>
  <Application>Microsoft Office PowerPoint</Application>
  <PresentationFormat>On-screen Show (4:3)</PresentationFormat>
  <Paragraphs>473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X-FUSION 2019 Product Information</vt:lpstr>
      <vt:lpstr>2019 XF Scott Products</vt:lpstr>
      <vt:lpstr>2019 XF Scott Products</vt:lpstr>
      <vt:lpstr>02 Pro Trunnion Nude RLX  165/45 </vt:lpstr>
      <vt:lpstr>02 Pro Trunnion Nude RLX 165/45</vt:lpstr>
      <vt:lpstr>Scott Models Using 02 Pro Trunnion Nude 165/45</vt:lpstr>
      <vt:lpstr>Size Specifications</vt:lpstr>
      <vt:lpstr>Size Specifications</vt:lpstr>
      <vt:lpstr>PowerPoint Presentation</vt:lpstr>
      <vt:lpstr>02 Pro Trunnion Nude RLX 165/45 Service Parts  </vt:lpstr>
      <vt:lpstr>02 Pro Trunnion RL  165/45 </vt:lpstr>
      <vt:lpstr>02 Pro Trunnion RL 165/45</vt:lpstr>
      <vt:lpstr>Scott Models Using 02 Pro Trunnion RL 165/45</vt:lpstr>
      <vt:lpstr>Size Specifications</vt:lpstr>
      <vt:lpstr>PowerPoint Presentation</vt:lpstr>
      <vt:lpstr>02 Pro Trunnion RL 165/45             Service Parts  </vt:lpstr>
      <vt:lpstr>02 Pro Trunnion Nude RLX  185/55 </vt:lpstr>
      <vt:lpstr>02 Pro Trunnion Nude RLX 185/55</vt:lpstr>
      <vt:lpstr>Scott Models Using 02 Pro Trunnion Nude 185/50</vt:lpstr>
      <vt:lpstr>Size Specifications</vt:lpstr>
      <vt:lpstr>PowerPoint Presentation</vt:lpstr>
      <vt:lpstr>02 Pro Trunnion Nude RLX 185/55 Service Parts  </vt:lpstr>
      <vt:lpstr>02 Pro Trunnion Nude RLX  205/65 </vt:lpstr>
      <vt:lpstr>02 Pro Trunnion Nude RLX 205/65 </vt:lpstr>
      <vt:lpstr>Scott Models Using 02 Pro Trunnion Nude 205/65</vt:lpstr>
      <vt:lpstr>Size Specifications</vt:lpstr>
      <vt:lpstr>PowerPoint Presentation</vt:lpstr>
      <vt:lpstr>02 Pro Trunnion Nude RLX 185/85 Service Parts  </vt:lpstr>
      <vt:lpstr>RV-1 HLR Fork  &amp;                          Vector R rear shock</vt:lpstr>
      <vt:lpstr>PowerPoint Presentation</vt:lpstr>
      <vt:lpstr>PowerPoint Presentation</vt:lpstr>
      <vt:lpstr>RV-1 HLR Service Parts  </vt:lpstr>
      <vt:lpstr>Vector R rear shock </vt:lpstr>
      <vt:lpstr>Size Specifications</vt:lpstr>
      <vt:lpstr>PowerPoint Presentation</vt:lpstr>
      <vt:lpstr>Vector R Service Parts  </vt:lpstr>
      <vt:lpstr>Slant RL</vt:lpstr>
      <vt:lpstr>PowerPoint Presentation</vt:lpstr>
      <vt:lpstr>PowerPoint Presentation</vt:lpstr>
      <vt:lpstr>Slant RL Service Parts  </vt:lpstr>
      <vt:lpstr>Velvet RL</vt:lpstr>
      <vt:lpstr>PowerPoint Presentation</vt:lpstr>
      <vt:lpstr>PowerPoint Presentation</vt:lpstr>
      <vt:lpstr>Velvet RL Service Parts  </vt:lpstr>
      <vt:lpstr>References</vt:lpstr>
    </vt:vector>
  </TitlesOfParts>
  <Company>Tomac Bikes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X-Fusion 2016 Product Information</dc:title>
  <dc:creator>Joel Smith</dc:creator>
  <cp:lastModifiedBy>Stuart Sanders</cp:lastModifiedBy>
  <cp:revision>119</cp:revision>
  <dcterms:created xsi:type="dcterms:W3CDTF">2016-10-06T17:07:42Z</dcterms:created>
  <dcterms:modified xsi:type="dcterms:W3CDTF">2018-09-07T06:18:28Z</dcterms:modified>
</cp:coreProperties>
</file>